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notesMasterIdLst>
    <p:notesMasterId r:id="rId19"/>
  </p:notesMasterIdLst>
  <p:sldIdLst>
    <p:sldId id="256" r:id="rId5"/>
    <p:sldId id="275" r:id="rId6"/>
    <p:sldId id="277" r:id="rId7"/>
    <p:sldId id="274" r:id="rId8"/>
    <p:sldId id="282" r:id="rId9"/>
    <p:sldId id="284" r:id="rId10"/>
    <p:sldId id="286" r:id="rId11"/>
    <p:sldId id="283" r:id="rId12"/>
    <p:sldId id="287" r:id="rId13"/>
    <p:sldId id="288" r:id="rId14"/>
    <p:sldId id="289" r:id="rId15"/>
    <p:sldId id="290" r:id="rId16"/>
    <p:sldId id="280" r:id="rId17"/>
    <p:sldId id="28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8097" autoAdjust="0"/>
  </p:normalViewPr>
  <p:slideViewPr>
    <p:cSldViewPr snapToGrid="0">
      <p:cViewPr varScale="1">
        <p:scale>
          <a:sx n="86" d="100"/>
          <a:sy n="86" d="100"/>
        </p:scale>
        <p:origin x="15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4F6D2-201B-4809-A418-DD0AA47F201E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62030-B5C8-4BA8-BA63-311E18F42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967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Harm –need to find root cause.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2030-B5C8-4BA8-BA63-311E18F4296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44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7AE963-2BB7-4987-BD28-0338A80B908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49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2030-B5C8-4BA8-BA63-311E18F4296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506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2030-B5C8-4BA8-BA63-311E18F4296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6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39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2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888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204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57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132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36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909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62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11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4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62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50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33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80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7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8CCC511-8437-40FA-9F9D-9169A45AE54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90E9264-1D33-470B-8802-852E6D7DA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28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9894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Restorative Justice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863515"/>
            <a:ext cx="9144000" cy="632931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Early Help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128" y="4656327"/>
            <a:ext cx="4067743" cy="165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737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2683-DF7B-48FD-858E-9DEE14173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Remedi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D9F7A-8A3B-4C3B-86BB-F35040F33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90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033B7-762C-4D06-86BF-6682335F1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Pioneer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DA401-4494-4928-A837-B0108D9A5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303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AA4FF-5BF2-4145-9691-29CA66309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RJ Team Birmingham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8EE5E-F2B0-4156-AB52-6F502D7E7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Team of 1 Sgt and 4 PC’s under Birmingham Partnerships</a:t>
            </a:r>
          </a:p>
          <a:p>
            <a:r>
              <a:rPr lang="en-GB" dirty="0"/>
              <a:t>All trained in RJ</a:t>
            </a:r>
          </a:p>
          <a:p>
            <a:r>
              <a:rPr lang="en-GB" dirty="0"/>
              <a:t>Link with other Officers / Staff across WMP who trained in RJ</a:t>
            </a:r>
          </a:p>
          <a:p>
            <a:r>
              <a:rPr lang="en-GB" dirty="0"/>
              <a:t>Can be contacted via the referral email address</a:t>
            </a:r>
          </a:p>
          <a:p>
            <a:endParaRPr lang="en-GB" dirty="0"/>
          </a:p>
          <a:p>
            <a:r>
              <a:rPr lang="en-GB" dirty="0"/>
              <a:t>Work with NHT Birmingham in relation to incidents reported to the Police but do not fall under crime.</a:t>
            </a:r>
          </a:p>
          <a:p>
            <a:endParaRPr lang="en-GB" dirty="0"/>
          </a:p>
          <a:p>
            <a:r>
              <a:rPr lang="en-GB" dirty="0"/>
              <a:t>Provide training / support to the Volunteers</a:t>
            </a:r>
          </a:p>
          <a:p>
            <a:r>
              <a:rPr lang="en-GB" dirty="0"/>
              <a:t>RJ programme with Police Cadets</a:t>
            </a:r>
          </a:p>
          <a:p>
            <a:r>
              <a:rPr lang="en-GB" dirty="0"/>
              <a:t>Development of RJ programme for use with young persons</a:t>
            </a:r>
          </a:p>
        </p:txBody>
      </p:sp>
    </p:spTree>
    <p:extLst>
      <p:ext uri="{BB962C8B-B14F-4D97-AF65-F5344CB8AC3E}">
        <p14:creationId xmlns:p14="http://schemas.microsoft.com/office/powerpoint/2010/main" val="4228726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Referrals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>
                <a:solidFill>
                  <a:srgbClr val="7030A0"/>
                </a:solidFill>
              </a:rPr>
              <a:t>WMP web site has general information on Restorative Justice </a:t>
            </a:r>
          </a:p>
          <a:p>
            <a:endParaRPr lang="en-GB" sz="28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7030A0"/>
                </a:solidFill>
              </a:rPr>
              <a:t>Referrals all to:</a:t>
            </a:r>
          </a:p>
          <a:p>
            <a:r>
              <a:rPr lang="en-GB" sz="2800" dirty="0">
                <a:solidFill>
                  <a:srgbClr val="7030A0"/>
                </a:solidFill>
              </a:rPr>
              <a:t>restorative_justice@westmidlands.police.uk</a:t>
            </a:r>
          </a:p>
          <a:p>
            <a:pPr marL="0" indent="0">
              <a:buNone/>
            </a:pPr>
            <a:endParaRPr lang="en-GB" sz="28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675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264" y="3482859"/>
            <a:ext cx="4067743" cy="165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51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What are Restorative Processes?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385584" cy="34163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GB" sz="3000" dirty="0">
              <a:solidFill>
                <a:srgbClr val="7030A0"/>
              </a:solidFill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GB" sz="2600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Restorative processes bring those harmed by crime or conflict, and those responsible for the harm, into communication, enabling everyone affected by a particular incident to play a part in repairing the harm and finding a positive way forward.</a:t>
            </a:r>
          </a:p>
          <a:p>
            <a:pPr algn="ctr">
              <a:buNone/>
            </a:pPr>
            <a:endParaRPr lang="en-GB" sz="3000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GB" sz="3000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(Restorative Justice Council)</a:t>
            </a:r>
          </a:p>
        </p:txBody>
      </p:sp>
    </p:spTree>
    <p:extLst>
      <p:ext uri="{BB962C8B-B14F-4D97-AF65-F5344CB8AC3E}">
        <p14:creationId xmlns:p14="http://schemas.microsoft.com/office/powerpoint/2010/main" val="327044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Punitive Justice Vs Restorative Justice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649288" y="2523187"/>
            <a:ext cx="4825157" cy="576262"/>
          </a:xfrm>
        </p:spPr>
        <p:txBody>
          <a:bodyPr/>
          <a:lstStyle/>
          <a:p>
            <a:r>
              <a:rPr lang="en-GB" sz="2800" dirty="0">
                <a:solidFill>
                  <a:srgbClr val="7030A0"/>
                </a:solidFill>
              </a:rPr>
              <a:t>Restorative Justice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926353" y="2523187"/>
            <a:ext cx="4825159" cy="576262"/>
          </a:xfrm>
        </p:spPr>
        <p:txBody>
          <a:bodyPr/>
          <a:lstStyle/>
          <a:p>
            <a:r>
              <a:rPr lang="en-GB" sz="2800" dirty="0">
                <a:solidFill>
                  <a:srgbClr val="7030A0"/>
                </a:solidFill>
              </a:rPr>
              <a:t>Punitive Justice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926353" y="3184062"/>
            <a:ext cx="4825159" cy="2840039"/>
          </a:xfrm>
        </p:spPr>
        <p:txBody>
          <a:bodyPr>
            <a:normAutofit lnSpcReduction="10000"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What happened?</a:t>
            </a:r>
          </a:p>
          <a:p>
            <a:r>
              <a:rPr lang="en-GB" sz="2400" dirty="0">
                <a:solidFill>
                  <a:srgbClr val="7030A0"/>
                </a:solidFill>
              </a:rPr>
              <a:t>Who is to blame?</a:t>
            </a:r>
          </a:p>
          <a:p>
            <a:r>
              <a:rPr lang="en-GB" sz="2400" dirty="0">
                <a:solidFill>
                  <a:srgbClr val="7030A0"/>
                </a:solidFill>
              </a:rPr>
              <a:t>How do we punish those to blame to deter them and others from doing it again?</a:t>
            </a:r>
          </a:p>
          <a:p>
            <a:r>
              <a:rPr lang="en-GB" sz="2400" dirty="0">
                <a:solidFill>
                  <a:srgbClr val="7030A0"/>
                </a:solidFill>
              </a:rPr>
              <a:t>Those most affected have the least say in the outcome</a:t>
            </a: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6420687" y="3184061"/>
            <a:ext cx="4825159" cy="28400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7030A0"/>
                </a:solidFill>
              </a:rPr>
              <a:t>What’s happened from each person’s perspective?</a:t>
            </a:r>
          </a:p>
          <a:p>
            <a:r>
              <a:rPr lang="en-GB" sz="2400" dirty="0">
                <a:solidFill>
                  <a:srgbClr val="7030A0"/>
                </a:solidFill>
              </a:rPr>
              <a:t>Who has been affected and how?</a:t>
            </a:r>
          </a:p>
          <a:p>
            <a:r>
              <a:rPr lang="en-GB" sz="2400" dirty="0">
                <a:solidFill>
                  <a:srgbClr val="7030A0"/>
                </a:solidFill>
              </a:rPr>
              <a:t>What do those affected need?</a:t>
            </a:r>
          </a:p>
          <a:p>
            <a:r>
              <a:rPr lang="en-GB" sz="2400" dirty="0">
                <a:solidFill>
                  <a:srgbClr val="7030A0"/>
                </a:solidFill>
              </a:rPr>
              <a:t>Who can do what to help?</a:t>
            </a:r>
          </a:p>
        </p:txBody>
      </p:sp>
    </p:spTree>
    <p:extLst>
      <p:ext uri="{BB962C8B-B14F-4D97-AF65-F5344CB8AC3E}">
        <p14:creationId xmlns:p14="http://schemas.microsoft.com/office/powerpoint/2010/main" val="411805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Types of Restorative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614420"/>
          </a:xfrm>
        </p:spPr>
        <p:txBody>
          <a:bodyPr/>
          <a:lstStyle/>
          <a:p>
            <a:r>
              <a:rPr lang="en-GB" altLang="en-US" sz="2400" b="1" dirty="0">
                <a:solidFill>
                  <a:srgbClr val="7030A0"/>
                </a:solidFill>
              </a:rPr>
              <a:t>Restorative conversation			</a:t>
            </a:r>
          </a:p>
          <a:p>
            <a:r>
              <a:rPr lang="en-GB" altLang="en-US" sz="2400" b="1" dirty="0">
                <a:solidFill>
                  <a:srgbClr val="7030A0"/>
                </a:solidFill>
              </a:rPr>
              <a:t>Restorative questions</a:t>
            </a:r>
          </a:p>
          <a:p>
            <a:r>
              <a:rPr lang="en-GB" altLang="en-US" sz="2400" dirty="0">
                <a:solidFill>
                  <a:srgbClr val="7030A0"/>
                </a:solidFill>
              </a:rPr>
              <a:t>Instant Restorative Justice (meeting)</a:t>
            </a:r>
          </a:p>
          <a:p>
            <a:r>
              <a:rPr lang="en-GB" altLang="en-US" sz="2400" dirty="0">
                <a:solidFill>
                  <a:srgbClr val="7030A0"/>
                </a:solidFill>
              </a:rPr>
              <a:t>Indirect processes (shuttle)</a:t>
            </a:r>
          </a:p>
          <a:p>
            <a:r>
              <a:rPr lang="en-GB" altLang="en-US" sz="2400" dirty="0">
                <a:solidFill>
                  <a:srgbClr val="7030A0"/>
                </a:solidFill>
              </a:rPr>
              <a:t>Restorative meeting (harmed not present)</a:t>
            </a:r>
          </a:p>
          <a:p>
            <a:r>
              <a:rPr lang="en-GB" altLang="en-US" sz="2400" dirty="0">
                <a:solidFill>
                  <a:srgbClr val="7030A0"/>
                </a:solidFill>
              </a:rPr>
              <a:t>Restorative meeting (both present)</a:t>
            </a:r>
          </a:p>
          <a:p>
            <a:r>
              <a:rPr lang="en-GB" altLang="en-US" sz="2400" dirty="0">
                <a:solidFill>
                  <a:srgbClr val="7030A0"/>
                </a:solidFill>
              </a:rPr>
              <a:t>Community conference</a:t>
            </a:r>
          </a:p>
          <a:p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1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Harmed person’s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538" y="2638096"/>
            <a:ext cx="11172496" cy="4079335"/>
          </a:xfrm>
        </p:spPr>
        <p:txBody>
          <a:bodyPr/>
          <a:lstStyle/>
          <a:p>
            <a:pPr marL="457200" indent="-457200" fontAlgn="t">
              <a:buFont typeface="Arial" pitchFamily="34" charset="0"/>
              <a:buChar char="•"/>
            </a:pPr>
            <a:r>
              <a:rPr lang="en-GB" sz="2600" dirty="0">
                <a:solidFill>
                  <a:srgbClr val="7030A0"/>
                </a:solidFill>
              </a:rPr>
              <a:t>A chance to tell their story - their experience</a:t>
            </a:r>
          </a:p>
          <a:p>
            <a:pPr marL="457200" indent="-457200" fontAlgn="t">
              <a:buFont typeface="Arial" pitchFamily="34" charset="0"/>
              <a:buChar char="•"/>
            </a:pPr>
            <a:r>
              <a:rPr lang="en-GB" sz="2600" dirty="0">
                <a:solidFill>
                  <a:srgbClr val="7030A0"/>
                </a:solidFill>
              </a:rPr>
              <a:t>Express their thoughts and feelings</a:t>
            </a:r>
          </a:p>
          <a:p>
            <a:pPr marL="457200" indent="-457200" fontAlgn="t">
              <a:buFont typeface="Arial" pitchFamily="34" charset="0"/>
              <a:buChar char="•"/>
            </a:pPr>
            <a:r>
              <a:rPr lang="en-GB" sz="2600" dirty="0">
                <a:solidFill>
                  <a:srgbClr val="7030A0"/>
                </a:solidFill>
              </a:rPr>
              <a:t>Understand better how the situation happened</a:t>
            </a:r>
          </a:p>
          <a:p>
            <a:pPr marL="457200" indent="-457200" fontAlgn="t">
              <a:buFont typeface="Arial" pitchFamily="34" charset="0"/>
              <a:buChar char="•"/>
            </a:pPr>
            <a:r>
              <a:rPr lang="en-GB" sz="2600" dirty="0">
                <a:solidFill>
                  <a:srgbClr val="7030A0"/>
                </a:solidFill>
              </a:rPr>
              <a:t>Understand how it can be avoided in future</a:t>
            </a:r>
          </a:p>
          <a:p>
            <a:pPr marL="457200" indent="-457200" fontAlgn="t">
              <a:buFont typeface="Arial" pitchFamily="34" charset="0"/>
              <a:buChar char="•"/>
            </a:pPr>
            <a:r>
              <a:rPr lang="en-GB" sz="2600" dirty="0">
                <a:solidFill>
                  <a:srgbClr val="7030A0"/>
                </a:solidFill>
              </a:rPr>
              <a:t>To feel understood by the others involved</a:t>
            </a:r>
          </a:p>
          <a:p>
            <a:pPr marL="457200" indent="-457200" fontAlgn="t">
              <a:buFont typeface="Arial" pitchFamily="34" charset="0"/>
              <a:buChar char="•"/>
            </a:pPr>
            <a:r>
              <a:rPr lang="en-GB" sz="2600" dirty="0">
                <a:solidFill>
                  <a:srgbClr val="7030A0"/>
                </a:solidFill>
              </a:rPr>
              <a:t>An acknowledgement of the harm caused, if not an apology</a:t>
            </a:r>
          </a:p>
          <a:p>
            <a:pPr marL="457200" indent="-457200" fontAlgn="t">
              <a:buFont typeface="Arial" pitchFamily="34" charset="0"/>
              <a:buChar char="•"/>
            </a:pPr>
            <a:r>
              <a:rPr lang="en-GB" sz="2600" dirty="0">
                <a:solidFill>
                  <a:srgbClr val="7030A0"/>
                </a:solidFill>
              </a:rPr>
              <a:t>To find a way to move on and feel better about themselves.</a:t>
            </a:r>
          </a:p>
          <a:p>
            <a:endParaRPr lang="en-GB" sz="2800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endParaRPr lang="en-GB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65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Harmer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7030A0"/>
                </a:solidFill>
              </a:rPr>
              <a:t>Accept responsibility for their actions (helps process shame)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7030A0"/>
                </a:solidFill>
              </a:rPr>
              <a:t>Understand how their actions have affected others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7030A0"/>
                </a:solidFill>
              </a:rPr>
              <a:t>Opportunity to repair the harm / upset caused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7030A0"/>
                </a:solidFill>
              </a:rPr>
              <a:t>Provide closure to all parties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49051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RJ be used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Part of an out of court disposal.</a:t>
            </a:r>
          </a:p>
          <a:p>
            <a:r>
              <a:rPr lang="en-GB" dirty="0"/>
              <a:t>Instead of a criminal investigation, if the victim and the offender agree.</a:t>
            </a:r>
          </a:p>
          <a:p>
            <a:r>
              <a:rPr lang="en-GB" dirty="0"/>
              <a:t>Post Court and many years after the crime.</a:t>
            </a:r>
          </a:p>
          <a:p>
            <a:r>
              <a:rPr lang="en-GB" dirty="0"/>
              <a:t>To resolve Anti-Social Behaviour and Neighbour Disputes.</a:t>
            </a:r>
          </a:p>
          <a:p>
            <a:r>
              <a:rPr lang="en-GB" dirty="0"/>
              <a:t>Restorative Processes for incidents linked to Schools (example bullying)</a:t>
            </a:r>
          </a:p>
          <a:p>
            <a:r>
              <a:rPr lang="en-GB" dirty="0"/>
              <a:t>RJ can help with MISPER and family disputes.</a:t>
            </a:r>
          </a:p>
          <a:p>
            <a:r>
              <a:rPr lang="en-GB" dirty="0"/>
              <a:t>All crimes and non-crimes can be considered so long as the victim has requested it.</a:t>
            </a:r>
          </a:p>
        </p:txBody>
      </p:sp>
    </p:spTree>
    <p:extLst>
      <p:ext uri="{BB962C8B-B14F-4D97-AF65-F5344CB8AC3E}">
        <p14:creationId xmlns:p14="http://schemas.microsoft.com/office/powerpoint/2010/main" val="325431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E38F2-FAC9-4DA0-BE04-BB27D462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Restorative Justice – Victims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D7822-0C27-445C-97F8-FDB793B89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All victims of crime have right to information on access to Restorative Justice</a:t>
            </a:r>
          </a:p>
          <a:p>
            <a:r>
              <a:rPr lang="en-GB" sz="2800" dirty="0">
                <a:solidFill>
                  <a:srgbClr val="7030A0"/>
                </a:solidFill>
              </a:rPr>
              <a:t>Don’t make the decision for them</a:t>
            </a:r>
          </a:p>
          <a:p>
            <a:r>
              <a:rPr lang="en-GB" sz="2800" dirty="0">
                <a:solidFill>
                  <a:srgbClr val="7030A0"/>
                </a:solidFill>
              </a:rPr>
              <a:t>Provide information links</a:t>
            </a:r>
          </a:p>
          <a:p>
            <a:endParaRPr lang="en-GB" sz="2800" dirty="0">
              <a:solidFill>
                <a:srgbClr val="7030A0"/>
              </a:solidFill>
            </a:endParaRPr>
          </a:p>
          <a:p>
            <a:r>
              <a:rPr lang="en-GB" sz="2800" dirty="0">
                <a:solidFill>
                  <a:srgbClr val="7030A0"/>
                </a:solidFill>
              </a:rPr>
              <a:t>WMP web site / PCC web site</a:t>
            </a:r>
          </a:p>
        </p:txBody>
      </p:sp>
    </p:spTree>
    <p:extLst>
      <p:ext uri="{BB962C8B-B14F-4D97-AF65-F5344CB8AC3E}">
        <p14:creationId xmlns:p14="http://schemas.microsoft.com/office/powerpoint/2010/main" val="252380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83A42-90B9-4A62-87D8-7576C0125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RJ HUB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B0763-E729-4EF9-B5BC-309594069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Remedi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Pioneer</a:t>
            </a:r>
          </a:p>
          <a:p>
            <a:endParaRPr lang="en-GB" dirty="0"/>
          </a:p>
          <a:p>
            <a:r>
              <a:rPr lang="en-GB" dirty="0"/>
              <a:t>WMP (Birmingham) Officers RJ Team</a:t>
            </a:r>
          </a:p>
          <a:p>
            <a:endParaRPr lang="en-GB" dirty="0"/>
          </a:p>
          <a:p>
            <a:r>
              <a:rPr lang="en-GB" dirty="0"/>
              <a:t>Trained Officers throughout WMP</a:t>
            </a:r>
          </a:p>
        </p:txBody>
      </p:sp>
    </p:spTree>
    <p:extLst>
      <p:ext uri="{BB962C8B-B14F-4D97-AF65-F5344CB8AC3E}">
        <p14:creationId xmlns:p14="http://schemas.microsoft.com/office/powerpoint/2010/main" val="3799199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91E5389F16A94A9F78E6B3E8F46D7A" ma:contentTypeVersion="4" ma:contentTypeDescription="Create a new document." ma:contentTypeScope="" ma:versionID="d16f491fb0c6047367a4b29975118208">
  <xsd:schema xmlns:xsd="http://www.w3.org/2001/XMLSchema" xmlns:xs="http://www.w3.org/2001/XMLSchema" xmlns:p="http://schemas.microsoft.com/office/2006/metadata/properties" xmlns:ns3="fab59876-23c6-44c9-8714-7696f6bfd7d7" targetNamespace="http://schemas.microsoft.com/office/2006/metadata/properties" ma:root="true" ma:fieldsID="7eb027f222ee0de4603d881fd8e632b7" ns3:_="">
    <xsd:import namespace="fab59876-23c6-44c9-8714-7696f6bfd7d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b59876-23c6-44c9-8714-7696f6bfd7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E6EA42-464A-4646-BC42-451A27F2AC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CC51D7-5A63-4680-B84C-C53C87144F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b59876-23c6-44c9-8714-7696f6bfd7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EA51CA-829A-4DFE-AACC-E5D1CF063DAA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fab59876-23c6-44c9-8714-7696f6bfd7d7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9600</TotalTime>
  <Words>506</Words>
  <Application>Microsoft Office PowerPoint</Application>
  <PresentationFormat>Widescreen</PresentationFormat>
  <Paragraphs>86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Verdana</vt:lpstr>
      <vt:lpstr>Wingdings</vt:lpstr>
      <vt:lpstr>Wingdings 3</vt:lpstr>
      <vt:lpstr>Ion Boardroom</vt:lpstr>
      <vt:lpstr>Restorative Justice</vt:lpstr>
      <vt:lpstr>What are Restorative Processes?</vt:lpstr>
      <vt:lpstr>Punitive Justice Vs Restorative Justice</vt:lpstr>
      <vt:lpstr>Types of Restorative Process</vt:lpstr>
      <vt:lpstr>Harmed person’s needs</vt:lpstr>
      <vt:lpstr>Harmer Benefits</vt:lpstr>
      <vt:lpstr>What can RJ be used for?</vt:lpstr>
      <vt:lpstr>Restorative Justice – Victims Code</vt:lpstr>
      <vt:lpstr>RJ HUB </vt:lpstr>
      <vt:lpstr>Remedi</vt:lpstr>
      <vt:lpstr>Pioneer</vt:lpstr>
      <vt:lpstr>RJ Team Birmingham</vt:lpstr>
      <vt:lpstr>Referrals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RJ for SLO’s</dc:title>
  <dc:creator>Jo Pritchard</dc:creator>
  <cp:lastModifiedBy>Helen Morris</cp:lastModifiedBy>
  <cp:revision>67</cp:revision>
  <dcterms:created xsi:type="dcterms:W3CDTF">2020-11-27T09:58:38Z</dcterms:created>
  <dcterms:modified xsi:type="dcterms:W3CDTF">2022-07-06T15:23:02Z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0x0101006B91E5389F16A94A9F78E6B3E8F46D7A</vt:lpwstr>
  </property>
</Properties>
</file>