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4"/>
  </p:notesMasterIdLst>
  <p:sldIdLst>
    <p:sldId id="401" r:id="rId5"/>
    <p:sldId id="419" r:id="rId6"/>
    <p:sldId id="420" r:id="rId7"/>
    <p:sldId id="416" r:id="rId8"/>
    <p:sldId id="415" r:id="rId9"/>
    <p:sldId id="408" r:id="rId10"/>
    <p:sldId id="418" r:id="rId11"/>
    <p:sldId id="404" r:id="rId12"/>
    <p:sldId id="4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F10146C-7BFF-E361-C059-93C0EB5C27F2}" name="Tracy Morris" initials="TM" userId="S::tracy.morris@casba.org.uk::a976bc8f-6947-4428-a33a-2ec3e62761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guide orient="horz" pos="2160"/>
        <p:guide pos="672"/>
        <p:guide pos="7008"/>
        <p:guide orient="horz" pos="1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hyperlink" Target="http://www.casba.co.uk/"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p:txBody>
          <a:bodyPr/>
          <a:lstStyle/>
          <a:p>
            <a:r>
              <a:rPr lang="en-US"/>
              <a:t>Pregnancy to Parenthood Project </a:t>
            </a: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p:txBody>
          <a:bodyPr/>
          <a:lstStyle/>
          <a:p>
            <a:r>
              <a:rPr lang="en-US"/>
              <a:t>Presenter Name</a:t>
            </a:r>
          </a:p>
        </p:txBody>
      </p:sp>
      <p:pic>
        <p:nvPicPr>
          <p:cNvPr id="5" name="Picture 4" descr="Logo, company name&#10;&#10;Description automatically generated">
            <a:extLst>
              <a:ext uri="{FF2B5EF4-FFF2-40B4-BE49-F238E27FC236}">
                <a16:creationId xmlns:a16="http://schemas.microsoft.com/office/drawing/2014/main" id="{1BA080F6-CD94-4C0E-8A9D-FE4B34D4D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653" y="966668"/>
            <a:ext cx="3502643" cy="2777959"/>
          </a:xfrm>
          <a:prstGeom prst="rect">
            <a:avLst/>
          </a:prstGeom>
        </p:spPr>
      </p:pic>
      <p:sp>
        <p:nvSpPr>
          <p:cNvPr id="7" name="TextBox 6">
            <a:extLst>
              <a:ext uri="{FF2B5EF4-FFF2-40B4-BE49-F238E27FC236}">
                <a16:creationId xmlns:a16="http://schemas.microsoft.com/office/drawing/2014/main" id="{8BC144A6-6713-4895-8776-4F2624DFC328}"/>
              </a:ext>
            </a:extLst>
          </p:cNvPr>
          <p:cNvSpPr txBox="1"/>
          <p:nvPr/>
        </p:nvSpPr>
        <p:spPr>
          <a:xfrm rot="10800000" flipV="1">
            <a:off x="8722289" y="4156263"/>
            <a:ext cx="6219770" cy="307777"/>
          </a:xfrm>
          <a:prstGeom prst="rect">
            <a:avLst/>
          </a:prstGeom>
          <a:noFill/>
        </p:spPr>
        <p:txBody>
          <a:bodyPr wrap="square" rtlCol="0">
            <a:spAutoFit/>
          </a:bodyPr>
          <a:lstStyle/>
          <a:p>
            <a:r>
              <a:rPr lang="en-GB" sz="1400" dirty="0"/>
              <a:t>Charity  Number 701365</a:t>
            </a:r>
          </a:p>
        </p:txBody>
      </p:sp>
      <p:pic>
        <p:nvPicPr>
          <p:cNvPr id="8" name="Picture 7" descr="Logo, company name&#10;&#10;Description automatically generated">
            <a:extLst>
              <a:ext uri="{FF2B5EF4-FFF2-40B4-BE49-F238E27FC236}">
                <a16:creationId xmlns:a16="http://schemas.microsoft.com/office/drawing/2014/main" id="{2CCAC129-FE06-4C22-A7AE-F91EEEF7B619}"/>
              </a:ext>
            </a:extLst>
          </p:cNvPr>
          <p:cNvPicPr>
            <a:picLocks noChangeAspect="1"/>
          </p:cNvPicPr>
          <p:nvPr/>
        </p:nvPicPr>
        <p:blipFill>
          <a:blip r:embed="rId3"/>
          <a:stretch>
            <a:fillRect/>
          </a:stretch>
        </p:blipFill>
        <p:spPr>
          <a:xfrm>
            <a:off x="8256624" y="4747116"/>
            <a:ext cx="3255672" cy="1592091"/>
          </a:xfrm>
          <a:prstGeom prst="rect">
            <a:avLst/>
          </a:prstGeom>
        </p:spPr>
      </p:pic>
    </p:spTree>
    <p:extLst>
      <p:ext uri="{BB962C8B-B14F-4D97-AF65-F5344CB8AC3E}">
        <p14:creationId xmlns:p14="http://schemas.microsoft.com/office/powerpoint/2010/main" val="20747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arking lot in front of a building&#10;&#10;Description automatically generated with low confidence">
            <a:extLst>
              <a:ext uri="{FF2B5EF4-FFF2-40B4-BE49-F238E27FC236}">
                <a16:creationId xmlns:a16="http://schemas.microsoft.com/office/drawing/2014/main" id="{C85F2812-3407-4702-B48B-45DF0EEADEEC}"/>
              </a:ext>
            </a:extLst>
          </p:cNvPr>
          <p:cNvPicPr>
            <a:picLocks noGrp="1" noChangeAspect="1"/>
          </p:cNvPicPr>
          <p:nvPr>
            <p:ph type="pic" sz="quarter" idx="15"/>
          </p:nvPr>
        </p:nvPicPr>
        <p:blipFill rotWithShape="1">
          <a:blip r:embed="rId2"/>
          <a:srcRect t="1852" b="1852"/>
          <a:stretch/>
        </p:blipFill>
        <p:spPr>
          <a:xfrm>
            <a:off x="3419475" y="68262"/>
            <a:ext cx="8772525" cy="6721475"/>
          </a:xfrm>
          <a:noFill/>
        </p:spPr>
      </p:pic>
      <p:sp>
        <p:nvSpPr>
          <p:cNvPr id="10" name="TextBox 9">
            <a:extLst>
              <a:ext uri="{FF2B5EF4-FFF2-40B4-BE49-F238E27FC236}">
                <a16:creationId xmlns:a16="http://schemas.microsoft.com/office/drawing/2014/main" id="{1F764E06-2197-44C1-8B63-8D55FD206BAE}"/>
              </a:ext>
            </a:extLst>
          </p:cNvPr>
          <p:cNvSpPr txBox="1"/>
          <p:nvPr/>
        </p:nvSpPr>
        <p:spPr>
          <a:xfrm>
            <a:off x="216177" y="340898"/>
            <a:ext cx="3879573" cy="6374861"/>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2400" i="1">
                <a:latin typeface="+mj-lt"/>
                <a:ea typeface="+mj-ea"/>
                <a:cs typeface="+mj-cs"/>
              </a:rPr>
              <a:t>CASBA</a:t>
            </a:r>
          </a:p>
          <a:p>
            <a:pPr>
              <a:lnSpc>
                <a:spcPct val="90000"/>
              </a:lnSpc>
              <a:spcAft>
                <a:spcPts val="600"/>
              </a:spcAft>
            </a:pPr>
            <a:endParaRPr lang="en-US" sz="2400" i="1" kern="1200">
              <a:latin typeface="+mj-lt"/>
              <a:ea typeface="+mj-ea"/>
              <a:cs typeface="+mj-cs"/>
            </a:endParaRPr>
          </a:p>
          <a:p>
            <a:pPr>
              <a:lnSpc>
                <a:spcPct val="90000"/>
              </a:lnSpc>
              <a:spcAft>
                <a:spcPts val="600"/>
              </a:spcAft>
            </a:pPr>
            <a:r>
              <a:rPr lang="en-US" sz="2400"/>
              <a:t>CASBA provides advocacy support for adults with a learning disability in South Birmingham. </a:t>
            </a:r>
          </a:p>
          <a:p>
            <a:pPr>
              <a:lnSpc>
                <a:spcPct val="90000"/>
              </a:lnSpc>
              <a:spcAft>
                <a:spcPts val="600"/>
              </a:spcAft>
            </a:pPr>
            <a:endParaRPr lang="en-US" sz="2400"/>
          </a:p>
          <a:p>
            <a:pPr>
              <a:lnSpc>
                <a:spcPct val="90000"/>
              </a:lnSpc>
              <a:spcAft>
                <a:spcPts val="600"/>
              </a:spcAft>
            </a:pPr>
            <a:r>
              <a:rPr lang="en-US" sz="2400"/>
              <a:t>The Charity has been running for 33 years.</a:t>
            </a:r>
          </a:p>
          <a:p>
            <a:pPr>
              <a:lnSpc>
                <a:spcPct val="90000"/>
              </a:lnSpc>
              <a:spcAft>
                <a:spcPts val="600"/>
              </a:spcAft>
            </a:pPr>
            <a:endParaRPr lang="en-US" sz="2400"/>
          </a:p>
          <a:p>
            <a:pPr>
              <a:lnSpc>
                <a:spcPct val="90000"/>
              </a:lnSpc>
              <a:spcAft>
                <a:spcPts val="600"/>
              </a:spcAft>
            </a:pPr>
            <a:r>
              <a:rPr lang="en-US" sz="2400"/>
              <a:t>For the last 10 years, CASBA has run a successful Parents Project.</a:t>
            </a:r>
          </a:p>
          <a:p>
            <a:pPr>
              <a:lnSpc>
                <a:spcPct val="90000"/>
              </a:lnSpc>
              <a:spcAft>
                <a:spcPts val="600"/>
              </a:spcAft>
            </a:pPr>
            <a:endParaRPr lang="en-US" sz="2400"/>
          </a:p>
          <a:p>
            <a:pPr>
              <a:lnSpc>
                <a:spcPct val="90000"/>
              </a:lnSpc>
              <a:spcAft>
                <a:spcPts val="600"/>
              </a:spcAft>
            </a:pPr>
            <a:r>
              <a:rPr lang="en-US" sz="2400"/>
              <a:t>This project provided advocacy support to parents in crisis. </a:t>
            </a:r>
          </a:p>
          <a:p>
            <a:pPr>
              <a:lnSpc>
                <a:spcPct val="90000"/>
              </a:lnSpc>
              <a:spcAft>
                <a:spcPts val="600"/>
              </a:spcAft>
            </a:pPr>
            <a:endParaRPr lang="en-US" sz="2400"/>
          </a:p>
          <a:p>
            <a:pPr>
              <a:lnSpc>
                <a:spcPct val="90000"/>
              </a:lnSpc>
              <a:spcAft>
                <a:spcPts val="600"/>
              </a:spcAft>
            </a:pPr>
            <a:r>
              <a:rPr lang="en-US" sz="2400"/>
              <a:t>This included supporting parents through the child protection and court process and often sadly the removal of their children.</a:t>
            </a:r>
          </a:p>
          <a:p>
            <a:pPr>
              <a:lnSpc>
                <a:spcPct val="90000"/>
              </a:lnSpc>
              <a:spcAft>
                <a:spcPts val="600"/>
              </a:spcAft>
            </a:pPr>
            <a:endParaRPr lang="en-US" sz="2400"/>
          </a:p>
          <a:p>
            <a:pPr>
              <a:lnSpc>
                <a:spcPct val="90000"/>
              </a:lnSpc>
              <a:spcAft>
                <a:spcPts val="600"/>
              </a:spcAft>
            </a:pPr>
            <a:r>
              <a:rPr lang="en-US" sz="2400"/>
              <a:t>The funding ended for this project in 2021.</a:t>
            </a:r>
          </a:p>
        </p:txBody>
      </p:sp>
    </p:spTree>
    <p:extLst>
      <p:ext uri="{BB962C8B-B14F-4D97-AF65-F5344CB8AC3E}">
        <p14:creationId xmlns:p14="http://schemas.microsoft.com/office/powerpoint/2010/main" val="321612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B74B-BE21-46D4-8CD1-FD24313FF46C}"/>
              </a:ext>
            </a:extLst>
          </p:cNvPr>
          <p:cNvSpPr>
            <a:spLocks noGrp="1"/>
          </p:cNvSpPr>
          <p:nvPr>
            <p:ph type="title"/>
          </p:nvPr>
        </p:nvSpPr>
        <p:spPr>
          <a:xfrm>
            <a:off x="2783008" y="-350250"/>
            <a:ext cx="5541264" cy="2148840"/>
          </a:xfrm>
        </p:spPr>
        <p:txBody>
          <a:bodyPr>
            <a:normAutofit/>
          </a:bodyPr>
          <a:lstStyle/>
          <a:p>
            <a:br>
              <a:rPr lang="en-GB" dirty="0"/>
            </a:br>
            <a:br>
              <a:rPr lang="en-GB" dirty="0"/>
            </a:br>
            <a:r>
              <a:rPr lang="en-GB" dirty="0">
                <a:solidFill>
                  <a:schemeClr val="tx1"/>
                </a:solidFill>
              </a:rPr>
              <a:t>The next step………..</a:t>
            </a:r>
          </a:p>
        </p:txBody>
      </p:sp>
      <p:sp>
        <p:nvSpPr>
          <p:cNvPr id="3" name="Date Placeholder 2">
            <a:extLst>
              <a:ext uri="{FF2B5EF4-FFF2-40B4-BE49-F238E27FC236}">
                <a16:creationId xmlns:a16="http://schemas.microsoft.com/office/drawing/2014/main" id="{A84B4791-593D-4E02-B503-E3D93F0E2A28}"/>
              </a:ext>
            </a:extLst>
          </p:cNvPr>
          <p:cNvSpPr>
            <a:spLocks noGrp="1"/>
          </p:cNvSpPr>
          <p:nvPr>
            <p:ph type="dt" sz="half" idx="10"/>
          </p:nvPr>
        </p:nvSpPr>
        <p:spPr/>
        <p:txBody>
          <a:bodyPr/>
          <a:lstStyle/>
          <a:p>
            <a:r>
              <a:rPr lang="en-US"/>
              <a:t>9/3/20XX</a:t>
            </a:r>
          </a:p>
        </p:txBody>
      </p:sp>
      <p:sp>
        <p:nvSpPr>
          <p:cNvPr id="4" name="Footer Placeholder 3">
            <a:extLst>
              <a:ext uri="{FF2B5EF4-FFF2-40B4-BE49-F238E27FC236}">
                <a16:creationId xmlns:a16="http://schemas.microsoft.com/office/drawing/2014/main" id="{1884B2DA-CD67-4727-988A-4491632FB9F2}"/>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6F7C4455-95B3-45F2-BBAE-3B59DD6B0AB7}"/>
              </a:ext>
            </a:extLst>
          </p:cNvPr>
          <p:cNvSpPr>
            <a:spLocks noGrp="1"/>
          </p:cNvSpPr>
          <p:nvPr>
            <p:ph type="sldNum" sz="quarter" idx="12"/>
          </p:nvPr>
        </p:nvSpPr>
        <p:spPr/>
        <p:txBody>
          <a:bodyPr/>
          <a:lstStyle/>
          <a:p>
            <a:fld id="{B9713C8C-8E70-45D5-AE59-23E60168254E}" type="slidenum">
              <a:rPr lang="en-US" smtClean="0"/>
              <a:t>3</a:t>
            </a:fld>
            <a:endParaRPr lang="en-US"/>
          </a:p>
        </p:txBody>
      </p:sp>
      <p:sp>
        <p:nvSpPr>
          <p:cNvPr id="7" name="TextBox 6">
            <a:extLst>
              <a:ext uri="{FF2B5EF4-FFF2-40B4-BE49-F238E27FC236}">
                <a16:creationId xmlns:a16="http://schemas.microsoft.com/office/drawing/2014/main" id="{FE182657-6790-4AED-BA65-A3BBCB951C59}"/>
              </a:ext>
            </a:extLst>
          </p:cNvPr>
          <p:cNvSpPr txBox="1"/>
          <p:nvPr/>
        </p:nvSpPr>
        <p:spPr>
          <a:xfrm>
            <a:off x="2958655" y="1798590"/>
            <a:ext cx="6450337" cy="3970318"/>
          </a:xfrm>
          <a:prstGeom prst="rect">
            <a:avLst/>
          </a:prstGeom>
          <a:noFill/>
        </p:spPr>
        <p:txBody>
          <a:bodyPr wrap="square">
            <a:spAutoFit/>
          </a:bodyPr>
          <a:lstStyle/>
          <a:p>
            <a:r>
              <a:rPr lang="en-GB" sz="1800" dirty="0">
                <a:effectLst/>
                <a:latin typeface="Segoe UI" panose="020B0502040204020203" pitchFamily="34" charset="0"/>
              </a:rPr>
              <a:t>We did lots of talking to </a:t>
            </a:r>
            <a:r>
              <a:rPr lang="en-GB" dirty="0">
                <a:latin typeface="Segoe UI" panose="020B0502040204020203" pitchFamily="34" charset="0"/>
              </a:rPr>
              <a:t>our Parents Group. </a:t>
            </a:r>
            <a:r>
              <a:rPr lang="en-GB" sz="1800" dirty="0">
                <a:effectLst/>
                <a:latin typeface="Segoe UI" panose="020B0502040204020203" pitchFamily="34" charset="0"/>
              </a:rPr>
              <a:t>It soon became </a:t>
            </a:r>
            <a:r>
              <a:rPr lang="en-GB" dirty="0">
                <a:latin typeface="Segoe UI" panose="020B0502040204020203" pitchFamily="34" charset="0"/>
              </a:rPr>
              <a:t>clear</a:t>
            </a:r>
            <a:r>
              <a:rPr lang="en-GB" sz="1800" dirty="0">
                <a:effectLst/>
                <a:latin typeface="Segoe UI" panose="020B0502040204020203" pitchFamily="34" charset="0"/>
              </a:rPr>
              <a:t> that the majority of the parents we had worked with felt they did not have enough help when they were pregnant or as a new mom</a:t>
            </a:r>
            <a:r>
              <a:rPr lang="en-GB" dirty="0">
                <a:latin typeface="Segoe UI" panose="020B0502040204020203" pitchFamily="34" charset="0"/>
              </a:rPr>
              <a:t>, </a:t>
            </a:r>
            <a:r>
              <a:rPr lang="en-GB" sz="1800" dirty="0">
                <a:effectLst/>
                <a:latin typeface="Segoe UI" panose="020B0502040204020203" pitchFamily="34" charset="0"/>
              </a:rPr>
              <a:t>and potentially this could have changed their journey.</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A bid was put together, using the knowledge we had gained </a:t>
            </a:r>
            <a:r>
              <a:rPr lang="en-GB" dirty="0">
                <a:latin typeface="Segoe UI" panose="020B0502040204020203" pitchFamily="34" charset="0"/>
              </a:rPr>
              <a:t>from</a:t>
            </a:r>
            <a:r>
              <a:rPr lang="en-GB" sz="1800" dirty="0">
                <a:effectLst/>
                <a:latin typeface="Segoe UI" panose="020B0502040204020203" pitchFamily="34" charset="0"/>
              </a:rPr>
              <a:t> the last 10 years and backed up by the experiences of our parents peer support group.</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We are happy to say Big Lottery agreed to fund our project and the Pregnancy to Parenthood project was born</a:t>
            </a:r>
            <a:r>
              <a:rPr lang="en-GB" dirty="0">
                <a:latin typeface="Segoe UI" panose="020B0502040204020203" pitchFamily="34" charset="0"/>
              </a:rPr>
              <a:t> in October 2021.</a:t>
            </a:r>
            <a:br>
              <a:rPr lang="en-GB" sz="1800" dirty="0">
                <a:effectLst/>
                <a:latin typeface="Segoe UI" panose="020B0502040204020203" pitchFamily="34" charset="0"/>
              </a:rPr>
            </a:br>
            <a:endParaRPr lang="en-GB" dirty="0"/>
          </a:p>
        </p:txBody>
      </p:sp>
    </p:spTree>
    <p:extLst>
      <p:ext uri="{BB962C8B-B14F-4D97-AF65-F5344CB8AC3E}">
        <p14:creationId xmlns:p14="http://schemas.microsoft.com/office/powerpoint/2010/main" val="124553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A58001-95D3-40C4-B6AF-8E4DB27331EC}"/>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i="1" kern="1200">
                <a:latin typeface="+mj-lt"/>
                <a:ea typeface="+mj-ea"/>
                <a:cs typeface="+mj-cs"/>
              </a:rPr>
              <a:t>Pregnancy to Parenthood  Project Aim</a:t>
            </a:r>
          </a:p>
        </p:txBody>
      </p:sp>
      <p:pic>
        <p:nvPicPr>
          <p:cNvPr id="1026" name="Picture 2" descr="Group 10">
            <a:extLst>
              <a:ext uri="{FF2B5EF4-FFF2-40B4-BE49-F238E27FC236}">
                <a16:creationId xmlns:a16="http://schemas.microsoft.com/office/drawing/2014/main" id="{F9CD9210-4BD0-4A07-9DBF-D575BDAED2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84157" y="2745664"/>
            <a:ext cx="2555710" cy="2555710"/>
          </a:xfrm>
          <a:prstGeom prst="rect">
            <a:avLst/>
          </a:prstGeom>
          <a:solidFill>
            <a:srgbClr val="FFFFFF"/>
          </a:solidFill>
        </p:spPr>
      </p:pic>
      <p:sp>
        <p:nvSpPr>
          <p:cNvPr id="10" name="TextBox 9">
            <a:extLst>
              <a:ext uri="{FF2B5EF4-FFF2-40B4-BE49-F238E27FC236}">
                <a16:creationId xmlns:a16="http://schemas.microsoft.com/office/drawing/2014/main" id="{AEFE407B-6D92-47AD-9CC8-AB4955793C97}"/>
              </a:ext>
            </a:extLst>
          </p:cNvPr>
          <p:cNvSpPr txBox="1"/>
          <p:nvPr/>
        </p:nvSpPr>
        <p:spPr>
          <a:xfrm>
            <a:off x="3574123" y="2275840"/>
            <a:ext cx="5338280" cy="4160520"/>
          </a:xfrm>
          <a:prstGeom prst="rect">
            <a:avLst/>
          </a:prstGeom>
        </p:spPr>
        <p:txBody>
          <a:bodyPr vert="horz" lIns="91440" tIns="45720" rIns="91440" bIns="45720" rtlCol="0">
            <a:normAutofit/>
          </a:bodyPr>
          <a:lstStyle/>
          <a:p>
            <a:pPr>
              <a:lnSpc>
                <a:spcPct val="90000"/>
              </a:lnSpc>
              <a:spcAft>
                <a:spcPts val="600"/>
              </a:spcAft>
            </a:pPr>
            <a:r>
              <a:rPr lang="en-US" sz="2400" dirty="0"/>
              <a:t>The overall aim for this project is to ensure parents with learning disabilities and their children receive the appropriate support they need during pregnancy and as new parents, so that they can develop good enough parenting skills thereby safeguarding families and reducing the risk of child protection concerns arising.</a:t>
            </a:r>
          </a:p>
        </p:txBody>
      </p:sp>
      <p:sp>
        <p:nvSpPr>
          <p:cNvPr id="11" name="Date Placeholder 3">
            <a:extLst>
              <a:ext uri="{FF2B5EF4-FFF2-40B4-BE49-F238E27FC236}">
                <a16:creationId xmlns:a16="http://schemas.microsoft.com/office/drawing/2014/main" id="{4A960A7C-66A8-4CCB-BF82-C9A651F6952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kern="1200">
                <a:latin typeface="+mn-lt"/>
                <a:ea typeface="+mn-ea"/>
                <a:cs typeface="+mn-cs"/>
              </a:rPr>
              <a:t>9/3/20XX</a:t>
            </a:r>
          </a:p>
        </p:txBody>
      </p:sp>
      <p:sp>
        <p:nvSpPr>
          <p:cNvPr id="13" name="Footer Placeholder 4">
            <a:extLst>
              <a:ext uri="{FF2B5EF4-FFF2-40B4-BE49-F238E27FC236}">
                <a16:creationId xmlns:a16="http://schemas.microsoft.com/office/drawing/2014/main" id="{3E535039-3C3F-467C-B510-19B8B5350EA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Presentation Title</a:t>
            </a:r>
          </a:p>
        </p:txBody>
      </p:sp>
      <p:sp>
        <p:nvSpPr>
          <p:cNvPr id="15" name="Slide Number Placeholder 5">
            <a:extLst>
              <a:ext uri="{FF2B5EF4-FFF2-40B4-BE49-F238E27FC236}">
                <a16:creationId xmlns:a16="http://schemas.microsoft.com/office/drawing/2014/main" id="{314CC8E7-C185-477F-A85A-22CC1F3A19F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smtClean="0"/>
              <a:pPr>
                <a:spcAft>
                  <a:spcPts val="600"/>
                </a:spcAft>
              </a:pPr>
              <a:t>4</a:t>
            </a:fld>
            <a:endParaRPr lang="en-US"/>
          </a:p>
        </p:txBody>
      </p:sp>
      <p:pic>
        <p:nvPicPr>
          <p:cNvPr id="1030" name="Picture 6" descr="Pregnant">
            <a:extLst>
              <a:ext uri="{FF2B5EF4-FFF2-40B4-BE49-F238E27FC236}">
                <a16:creationId xmlns:a16="http://schemas.microsoft.com/office/drawing/2014/main" id="{A0BBDDFE-1502-4099-8202-ED5644B5C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02" y="2591948"/>
            <a:ext cx="2706421" cy="270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2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B63DFE7-E901-4E05-8B12-BE456E980730}"/>
              </a:ext>
            </a:extLst>
          </p:cNvPr>
          <p:cNvSpPr>
            <a:spLocks noGrp="1"/>
          </p:cNvSpPr>
          <p:nvPr>
            <p:ph type="title"/>
          </p:nvPr>
        </p:nvSpPr>
        <p:spPr>
          <a:xfrm>
            <a:off x="559240" y="14526"/>
            <a:ext cx="9489000" cy="1325563"/>
          </a:xfrm>
        </p:spPr>
        <p:txBody>
          <a:bodyPr/>
          <a:lstStyle/>
          <a:p>
            <a:r>
              <a:rPr lang="en-GB"/>
              <a:t>The Project will offer</a:t>
            </a:r>
          </a:p>
        </p:txBody>
      </p:sp>
      <p:sp>
        <p:nvSpPr>
          <p:cNvPr id="31" name="Date Placeholder 4">
            <a:extLst>
              <a:ext uri="{FF2B5EF4-FFF2-40B4-BE49-F238E27FC236}">
                <a16:creationId xmlns:a16="http://schemas.microsoft.com/office/drawing/2014/main" id="{01A5D4BF-DFA7-41BA-9C02-D5A6F8E10BBA}"/>
              </a:ext>
            </a:extLst>
          </p:cNvPr>
          <p:cNvSpPr>
            <a:spLocks noGrp="1"/>
          </p:cNvSpPr>
          <p:nvPr>
            <p:ph type="dt" sz="half" idx="10"/>
          </p:nvPr>
        </p:nvSpPr>
        <p:spPr/>
        <p:txBody>
          <a:bodyPr/>
          <a:lstStyle/>
          <a:p>
            <a:pPr>
              <a:spcAft>
                <a:spcPts val="600"/>
              </a:spcAft>
            </a:pPr>
            <a:r>
              <a:rPr lang="en-US"/>
              <a:t>9/3/20XX</a:t>
            </a:r>
          </a:p>
        </p:txBody>
      </p:sp>
      <p:sp>
        <p:nvSpPr>
          <p:cNvPr id="26" name="Footer Placeholder 25">
            <a:extLst>
              <a:ext uri="{FF2B5EF4-FFF2-40B4-BE49-F238E27FC236}">
                <a16:creationId xmlns:a16="http://schemas.microsoft.com/office/drawing/2014/main" id="{0E469817-940E-4A7E-82D2-9FC9B4D3AA33}"/>
              </a:ext>
            </a:extLst>
          </p:cNvPr>
          <p:cNvSpPr>
            <a:spLocks noGrp="1"/>
          </p:cNvSpPr>
          <p:nvPr>
            <p:ph type="ftr" sz="quarter" idx="11"/>
          </p:nvPr>
        </p:nvSpPr>
        <p:spPr/>
        <p:txBody>
          <a:bodyPr anchor="ctr">
            <a:normAutofit/>
          </a:bodyPr>
          <a:lstStyle/>
          <a:p>
            <a:pPr>
              <a:spcAft>
                <a:spcPts val="600"/>
              </a:spcAft>
            </a:pPr>
            <a:r>
              <a:rPr lang="en-US"/>
              <a:t>Presentation Title</a:t>
            </a:r>
          </a:p>
        </p:txBody>
      </p:sp>
      <p:sp>
        <p:nvSpPr>
          <p:cNvPr id="33" name="Slide Number Placeholder 6">
            <a:extLst>
              <a:ext uri="{FF2B5EF4-FFF2-40B4-BE49-F238E27FC236}">
                <a16:creationId xmlns:a16="http://schemas.microsoft.com/office/drawing/2014/main" id="{E5242A84-D35C-40E9-A9ED-845F0A5657D5}"/>
              </a:ext>
            </a:extLst>
          </p:cNvPr>
          <p:cNvSpPr>
            <a:spLocks noGrp="1"/>
          </p:cNvSpPr>
          <p:nvPr>
            <p:ph type="sldNum" sz="quarter" idx="12"/>
          </p:nvPr>
        </p:nvSpPr>
        <p:spPr/>
        <p:txBody>
          <a:bodyPr/>
          <a:lstStyle/>
          <a:p>
            <a:pPr>
              <a:spcAft>
                <a:spcPts val="600"/>
              </a:spcAft>
            </a:pPr>
            <a:fld id="{B9713C8C-8E70-45D5-AE59-23E60168254E}" type="slidenum">
              <a:rPr lang="en-US" smtClean="0"/>
              <a:pPr>
                <a:spcAft>
                  <a:spcPts val="600"/>
                </a:spcAft>
              </a:pPr>
              <a:t>5</a:t>
            </a:fld>
            <a:endParaRPr lang="en-US"/>
          </a:p>
        </p:txBody>
      </p:sp>
      <p:sp>
        <p:nvSpPr>
          <p:cNvPr id="19" name="TextBox 18">
            <a:extLst>
              <a:ext uri="{FF2B5EF4-FFF2-40B4-BE49-F238E27FC236}">
                <a16:creationId xmlns:a16="http://schemas.microsoft.com/office/drawing/2014/main" id="{3468CD41-7769-456C-AB22-47298CA03380}"/>
              </a:ext>
            </a:extLst>
          </p:cNvPr>
          <p:cNvSpPr txBox="1"/>
          <p:nvPr/>
        </p:nvSpPr>
        <p:spPr>
          <a:xfrm>
            <a:off x="436880" y="1432560"/>
            <a:ext cx="11602720" cy="56323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t>Families will be offered intensive support for the first six months which will reduce as the family grows in skill and confidence.</a:t>
            </a:r>
          </a:p>
          <a:p>
            <a:pPr marL="285750" indent="-285750">
              <a:buFont typeface="Arial" panose="020B0604020202020204" pitchFamily="34" charset="0"/>
              <a:buChar char="•"/>
            </a:pPr>
            <a:r>
              <a:rPr lang="en-GB" dirty="0"/>
              <a:t>1 – 1 advocacy support to parents with children under 5 or women who are pregnant. Through 1-1 support we hope to increase access to parenting support and community services. We will also support families in a holistic way and ensure all aspects of family life are addressed </a:t>
            </a:r>
            <a:r>
              <a:rPr lang="en-GB" dirty="0" err="1"/>
              <a:t>eg</a:t>
            </a:r>
            <a:r>
              <a:rPr lang="en-GB" dirty="0"/>
              <a:t> housing, health and income.</a:t>
            </a:r>
          </a:p>
          <a:p>
            <a:pPr marL="285750" indent="-285750">
              <a:buFont typeface="Arial" panose="020B0604020202020204" pitchFamily="34" charset="0"/>
              <a:buChar char="•"/>
            </a:pPr>
            <a:r>
              <a:rPr lang="en-GB" dirty="0"/>
              <a:t>Access to fortnightly peer support group to help reduce isolation</a:t>
            </a:r>
          </a:p>
          <a:p>
            <a:pPr marL="285750" indent="-285750">
              <a:buFont typeface="Arial" panose="020B0604020202020204" pitchFamily="34" charset="0"/>
              <a:buChar char="•"/>
            </a:pPr>
            <a:r>
              <a:rPr lang="en-GB" dirty="0"/>
              <a:t>Access to Freedom Programme, to increase understanding of domestic violence and the impact on the children.</a:t>
            </a:r>
          </a:p>
          <a:p>
            <a:pPr marL="285750" indent="-285750">
              <a:buFont typeface="Arial" panose="020B0604020202020204" pitchFamily="34" charset="0"/>
              <a:buChar char="•"/>
            </a:pPr>
            <a:r>
              <a:rPr lang="en-GB" dirty="0"/>
              <a:t>Access to self-advocacy workshops to increase self-esteem and confidence.</a:t>
            </a:r>
          </a:p>
          <a:p>
            <a:pPr marL="285750" indent="-285750">
              <a:buFont typeface="Arial" panose="020B0604020202020204" pitchFamily="34" charset="0"/>
              <a:buChar char="•"/>
            </a:pPr>
            <a:r>
              <a:rPr lang="en-GB" dirty="0"/>
              <a:t>Accessible recipes and information to encourage healthy eating</a:t>
            </a:r>
          </a:p>
          <a:p>
            <a:pPr marL="285750" indent="-285750">
              <a:buFont typeface="Arial" panose="020B0604020202020204" pitchFamily="34" charset="0"/>
              <a:buChar char="•"/>
            </a:pPr>
            <a:r>
              <a:rPr lang="en-GB" dirty="0"/>
              <a:t>Signposting to other services</a:t>
            </a:r>
          </a:p>
          <a:p>
            <a:pPr marL="285750" indent="-285750">
              <a:buFont typeface="Arial" panose="020B0604020202020204" pitchFamily="34" charset="0"/>
              <a:buChar char="•"/>
            </a:pPr>
            <a:r>
              <a:rPr lang="en-GB" dirty="0"/>
              <a:t>Referrals to other local services</a:t>
            </a:r>
          </a:p>
          <a:p>
            <a:pPr marL="285750" indent="-285750">
              <a:buFont typeface="Arial" panose="020B0604020202020204" pitchFamily="34" charset="0"/>
              <a:buChar char="•"/>
            </a:pPr>
            <a:r>
              <a:rPr lang="en-GB" dirty="0"/>
              <a:t>Form filling</a:t>
            </a:r>
          </a:p>
          <a:p>
            <a:pPr marL="285750" indent="-285750">
              <a:buFont typeface="Arial" panose="020B0604020202020204" pitchFamily="34" charset="0"/>
              <a:buChar char="•"/>
            </a:pPr>
            <a:r>
              <a:rPr lang="en-GB" dirty="0"/>
              <a:t>Support to make phone calls</a:t>
            </a:r>
          </a:p>
          <a:p>
            <a:pPr marL="285750" indent="-285750">
              <a:buFont typeface="Arial" panose="020B0604020202020204" pitchFamily="34" charset="0"/>
              <a:buChar char="•"/>
            </a:pPr>
            <a:r>
              <a:rPr lang="en-GB" dirty="0"/>
              <a:t>Emotional support</a:t>
            </a:r>
          </a:p>
          <a:p>
            <a:pPr marL="285750" indent="-285750">
              <a:buFont typeface="Arial" panose="020B0604020202020204" pitchFamily="34" charset="0"/>
              <a:buChar char="•"/>
            </a:pPr>
            <a:r>
              <a:rPr lang="en-GB" dirty="0"/>
              <a:t>Access to Parents Facebook group – to help reduce feelings of isolation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20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cture">
            <a:extLst>
              <a:ext uri="{FF2B5EF4-FFF2-40B4-BE49-F238E27FC236}">
                <a16:creationId xmlns:a16="http://schemas.microsoft.com/office/drawing/2014/main" id="{55520038-48A6-4F77-9A86-3F06FC060DBC}"/>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6506" r="6506"/>
          <a:stretch>
            <a:fillRect/>
          </a:stretch>
        </p:blipFill>
        <p:spPr bwMode="auto">
          <a:xfrm>
            <a:off x="0" y="-56608"/>
            <a:ext cx="6004560" cy="4121958"/>
          </a:xfrm>
          <a:prstGeom prst="flowChartPunchedTape">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0D2FA59-42D1-4596-BADF-65EE2EECB2F4}"/>
              </a:ext>
            </a:extLst>
          </p:cNvPr>
          <p:cNvSpPr>
            <a:spLocks noGrp="1"/>
          </p:cNvSpPr>
          <p:nvPr>
            <p:ph type="title"/>
          </p:nvPr>
        </p:nvSpPr>
        <p:spPr>
          <a:xfrm>
            <a:off x="6739128" y="-967740"/>
            <a:ext cx="4617720" cy="2578608"/>
          </a:xfrm>
        </p:spPr>
        <p:txBody>
          <a:bodyPr>
            <a:normAutofit/>
          </a:bodyPr>
          <a:lstStyle/>
          <a:p>
            <a:r>
              <a:rPr lang="en-US" sz="3800" dirty="0"/>
              <a:t>Voices of the Parent’s Training</a:t>
            </a:r>
          </a:p>
        </p:txBody>
      </p:sp>
      <p:sp>
        <p:nvSpPr>
          <p:cNvPr id="5" name="Content Placeholder 4">
            <a:extLst>
              <a:ext uri="{FF2B5EF4-FFF2-40B4-BE49-F238E27FC236}">
                <a16:creationId xmlns:a16="http://schemas.microsoft.com/office/drawing/2014/main" id="{708C1B7C-03BA-4C6C-B759-6DAB6A63B451}"/>
              </a:ext>
            </a:extLst>
          </p:cNvPr>
          <p:cNvSpPr>
            <a:spLocks noGrp="1"/>
          </p:cNvSpPr>
          <p:nvPr>
            <p:ph idx="1"/>
          </p:nvPr>
        </p:nvSpPr>
        <p:spPr>
          <a:xfrm>
            <a:off x="6739128" y="1866900"/>
            <a:ext cx="4617720" cy="4314444"/>
          </a:xfrm>
        </p:spPr>
        <p:txBody>
          <a:bodyPr>
            <a:normAutofit fontScale="85000" lnSpcReduction="10000"/>
          </a:bodyPr>
          <a:lstStyle/>
          <a:p>
            <a:pPr marL="0" indent="0">
              <a:buNone/>
            </a:pPr>
            <a:r>
              <a:rPr lang="en-US" sz="1800" dirty="0"/>
              <a:t>Up until last year CASBA has provided </a:t>
            </a:r>
            <a:r>
              <a:rPr lang="en-US" dirty="0"/>
              <a:t>training to students. </a:t>
            </a:r>
            <a:r>
              <a:rPr lang="en-US" sz="1800" dirty="0"/>
              <a:t>This training was one parents dream, of wanting to help parents  </a:t>
            </a:r>
            <a:r>
              <a:rPr lang="en-US" sz="1800"/>
              <a:t>that came </a:t>
            </a:r>
            <a:r>
              <a:rPr lang="en-US" sz="1800" dirty="0"/>
              <a:t>behind her. She wanted them to have a different experience to what she had.</a:t>
            </a:r>
          </a:p>
          <a:p>
            <a:pPr marL="0" indent="0">
              <a:buNone/>
            </a:pPr>
            <a:r>
              <a:rPr lang="en-US" dirty="0"/>
              <a:t>Voices of the parents was an information workshop created and delivered by parents with a learning disability to health and social care and social work students.</a:t>
            </a:r>
          </a:p>
          <a:p>
            <a:pPr marL="0" indent="0">
              <a:buNone/>
            </a:pPr>
            <a:r>
              <a:rPr lang="en-US" dirty="0"/>
              <a:t>This training aims to help students understand the needs of a parent with a learning disability. Parents shared each others own stories and then gave helpful information on how to work with a parent with a learning disability in a meaningful way.</a:t>
            </a:r>
          </a:p>
          <a:p>
            <a:pPr marL="0" indent="0">
              <a:buNone/>
            </a:pPr>
            <a:r>
              <a:rPr lang="en-US" dirty="0"/>
              <a:t>The students who attend these workshops gave positive feedback and many said it would change the way they worked in the future.</a:t>
            </a:r>
          </a:p>
          <a:p>
            <a:pPr marL="0" indent="0">
              <a:buNone/>
            </a:pPr>
            <a:endParaRPr lang="en-US" dirty="0"/>
          </a:p>
          <a:p>
            <a:pPr marL="0" indent="0">
              <a:buNone/>
            </a:pPr>
            <a:endParaRPr lang="en-US" dirty="0"/>
          </a:p>
          <a:p>
            <a:pPr marL="0" indent="0">
              <a:buNone/>
            </a:pPr>
            <a:endParaRPr lang="en-US" dirty="0"/>
          </a:p>
        </p:txBody>
      </p:sp>
      <p:sp>
        <p:nvSpPr>
          <p:cNvPr id="10" name="Footer Placeholder 9">
            <a:extLst>
              <a:ext uri="{FF2B5EF4-FFF2-40B4-BE49-F238E27FC236}">
                <a16:creationId xmlns:a16="http://schemas.microsoft.com/office/drawing/2014/main" id="{8751E420-B483-4040-8E33-A32E82D74E33}"/>
              </a:ext>
            </a:extLst>
          </p:cNvPr>
          <p:cNvSpPr>
            <a:spLocks noGrp="1"/>
          </p:cNvSpPr>
          <p:nvPr>
            <p:ph type="ftr" sz="quarter" idx="11"/>
          </p:nvPr>
        </p:nvSpPr>
        <p:spPr/>
        <p:txBody>
          <a:bodyPr/>
          <a:lstStyle/>
          <a:p>
            <a:pPr algn="l"/>
            <a:r>
              <a:rPr lang="en-US"/>
              <a:t>Presentation Title</a:t>
            </a:r>
          </a:p>
        </p:txBody>
      </p:sp>
      <p:sp>
        <p:nvSpPr>
          <p:cNvPr id="11" name="Slide Number Placeholder 10">
            <a:extLst>
              <a:ext uri="{FF2B5EF4-FFF2-40B4-BE49-F238E27FC236}">
                <a16:creationId xmlns:a16="http://schemas.microsoft.com/office/drawing/2014/main" id="{A720F25F-904B-4AA2-9CB6-69411308A123}"/>
              </a:ext>
            </a:extLst>
          </p:cNvPr>
          <p:cNvSpPr>
            <a:spLocks noGrp="1"/>
          </p:cNvSpPr>
          <p:nvPr>
            <p:ph type="sldNum" sz="quarter" idx="12"/>
          </p:nvPr>
        </p:nvSpPr>
        <p:spPr/>
        <p:txBody>
          <a:bodyPr/>
          <a:lstStyle/>
          <a:p>
            <a:fld id="{B9713C8C-8E70-45D5-AE59-23E60168254E}" type="slidenum">
              <a:rPr lang="en-US" smtClean="0"/>
              <a:t>6</a:t>
            </a:fld>
            <a:endParaRPr lang="en-US"/>
          </a:p>
        </p:txBody>
      </p:sp>
      <p:pic>
        <p:nvPicPr>
          <p:cNvPr id="13" name="Picture 12">
            <a:extLst>
              <a:ext uri="{FF2B5EF4-FFF2-40B4-BE49-F238E27FC236}">
                <a16:creationId xmlns:a16="http://schemas.microsoft.com/office/drawing/2014/main" id="{BEF32F1E-3B12-46A5-A3F8-2C6B526B159E}"/>
              </a:ext>
            </a:extLst>
          </p:cNvPr>
          <p:cNvPicPr/>
          <p:nvPr/>
        </p:nvPicPr>
        <p:blipFill rotWithShape="1">
          <a:blip r:embed="rId3" cstate="print">
            <a:extLst>
              <a:ext uri="{28A0092B-C50C-407E-A947-70E740481C1C}">
                <a14:useLocalDpi xmlns:a14="http://schemas.microsoft.com/office/drawing/2010/main" val="0"/>
              </a:ext>
            </a:extLst>
          </a:blip>
          <a:srcRect t="-10603" b="-10603"/>
          <a:stretch/>
        </p:blipFill>
        <p:spPr bwMode="auto">
          <a:xfrm rot="21444298">
            <a:off x="1548784" y="3684596"/>
            <a:ext cx="4065234" cy="3453892"/>
          </a:xfrm>
          <a:prstGeom prst="flowChartDocument">
            <a:avLst/>
          </a:prstGeom>
          <a:noFill/>
        </p:spPr>
      </p:pic>
    </p:spTree>
    <p:extLst>
      <p:ext uri="{BB962C8B-B14F-4D97-AF65-F5344CB8AC3E}">
        <p14:creationId xmlns:p14="http://schemas.microsoft.com/office/powerpoint/2010/main" val="395842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0707EC-8606-40CB-97DD-236C7136A232}"/>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0BE9477E-CC1B-4AE6-896D-044A0CAF2B1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DCFBF59A-0F44-4F9B-801A-20BF79F6C175}"/>
              </a:ext>
            </a:extLst>
          </p:cNvPr>
          <p:cNvSpPr>
            <a:spLocks noGrp="1"/>
          </p:cNvSpPr>
          <p:nvPr>
            <p:ph type="sldNum" sz="quarter" idx="12"/>
          </p:nvPr>
        </p:nvSpPr>
        <p:spPr/>
        <p:txBody>
          <a:bodyPr/>
          <a:lstStyle/>
          <a:p>
            <a:fld id="{B9713C8C-8E70-45D5-AE59-23E60168254E}" type="slidenum">
              <a:rPr lang="en-US" smtClean="0"/>
              <a:t>7</a:t>
            </a:fld>
            <a:endParaRPr lang="en-US"/>
          </a:p>
        </p:txBody>
      </p:sp>
      <p:pic>
        <p:nvPicPr>
          <p:cNvPr id="7" name="Picture 2" descr="Website Link">
            <a:extLst>
              <a:ext uri="{FF2B5EF4-FFF2-40B4-BE49-F238E27FC236}">
                <a16:creationId xmlns:a16="http://schemas.microsoft.com/office/drawing/2014/main" id="{D9D0328B-3AFD-4A94-B9C2-AB2C8186A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53" y="270980"/>
            <a:ext cx="6450495" cy="6450495"/>
          </a:xfrm>
          <a:prstGeom prst="flowChartDocumen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45005A6-0B56-4F7F-8401-838A2E44B00B}"/>
              </a:ext>
            </a:extLst>
          </p:cNvPr>
          <p:cNvPicPr>
            <a:picLocks noChangeAspect="1"/>
          </p:cNvPicPr>
          <p:nvPr/>
        </p:nvPicPr>
        <p:blipFill rotWithShape="1">
          <a:blip r:embed="rId3"/>
          <a:srcRect l="4860" r="9459"/>
          <a:stretch/>
        </p:blipFill>
        <p:spPr>
          <a:xfrm>
            <a:off x="1396482" y="1206213"/>
            <a:ext cx="4369835" cy="2868830"/>
          </a:xfrm>
          <a:prstGeom prst="rect">
            <a:avLst/>
          </a:prstGeom>
          <a:ln>
            <a:solidFill>
              <a:schemeClr val="tx1"/>
            </a:solidFill>
          </a:ln>
        </p:spPr>
      </p:pic>
      <p:sp>
        <p:nvSpPr>
          <p:cNvPr id="9" name="Content Placeholder 4">
            <a:extLst>
              <a:ext uri="{FF2B5EF4-FFF2-40B4-BE49-F238E27FC236}">
                <a16:creationId xmlns:a16="http://schemas.microsoft.com/office/drawing/2014/main" id="{B119B09C-AAB2-4629-AE58-6365F47DA2F1}"/>
              </a:ext>
            </a:extLst>
          </p:cNvPr>
          <p:cNvSpPr txBox="1">
            <a:spLocks/>
          </p:cNvSpPr>
          <p:nvPr/>
        </p:nvSpPr>
        <p:spPr>
          <a:xfrm>
            <a:off x="6736080" y="2182368"/>
            <a:ext cx="4617720" cy="4050792"/>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a:t>As part of the new pregnancy to parenthood project we have decided to create a new training website, which will hopefully be up and running later this year.</a:t>
            </a:r>
          </a:p>
          <a:p>
            <a:pPr marL="0" indent="0">
              <a:buFont typeface="Arial" panose="020B0604020202020204" pitchFamily="34" charset="0"/>
              <a:buNone/>
            </a:pPr>
            <a:endParaRPr lang="en-US"/>
          </a:p>
          <a:p>
            <a:pPr marL="0" indent="0">
              <a:buFont typeface="Arial" panose="020B0604020202020204" pitchFamily="34" charset="0"/>
              <a:buNone/>
            </a:pPr>
            <a:r>
              <a:rPr lang="en-US" sz="1800"/>
              <a:t>This website will contain the original” Voices of the parents” training material alongside even more easy read resources, information and case studies.</a:t>
            </a:r>
          </a:p>
          <a:p>
            <a:pPr marL="0" indent="0">
              <a:buFont typeface="Arial" panose="020B0604020202020204" pitchFamily="34" charset="0"/>
              <a:buNone/>
            </a:pPr>
            <a:endParaRPr lang="en-US"/>
          </a:p>
          <a:p>
            <a:pPr marL="0" indent="0">
              <a:buFont typeface="Arial" panose="020B0604020202020204" pitchFamily="34" charset="0"/>
              <a:buNone/>
            </a:pPr>
            <a:r>
              <a:rPr lang="en-US" sz="1800"/>
              <a:t>We hope to be able to reach more students and professionals by creating this website.</a:t>
            </a:r>
          </a:p>
        </p:txBody>
      </p:sp>
      <p:sp>
        <p:nvSpPr>
          <p:cNvPr id="10" name="Title 3">
            <a:extLst>
              <a:ext uri="{FF2B5EF4-FFF2-40B4-BE49-F238E27FC236}">
                <a16:creationId xmlns:a16="http://schemas.microsoft.com/office/drawing/2014/main" id="{9EEA38DA-ED26-4F29-81C4-FEFB1FD091F2}"/>
              </a:ext>
            </a:extLst>
          </p:cNvPr>
          <p:cNvSpPr>
            <a:spLocks noGrp="1"/>
          </p:cNvSpPr>
          <p:nvPr>
            <p:ph type="title"/>
          </p:nvPr>
        </p:nvSpPr>
        <p:spPr>
          <a:xfrm>
            <a:off x="6739128" y="-612648"/>
            <a:ext cx="4617720" cy="2578608"/>
          </a:xfrm>
        </p:spPr>
        <p:txBody>
          <a:bodyPr>
            <a:normAutofit/>
          </a:bodyPr>
          <a:lstStyle/>
          <a:p>
            <a:r>
              <a:rPr lang="en-US" sz="3800"/>
              <a:t>Voices of the parent’s – the next step..</a:t>
            </a:r>
          </a:p>
        </p:txBody>
      </p:sp>
    </p:spTree>
    <p:extLst>
      <p:ext uri="{BB962C8B-B14F-4D97-AF65-F5344CB8AC3E}">
        <p14:creationId xmlns:p14="http://schemas.microsoft.com/office/powerpoint/2010/main" val="184434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icture">
            <a:extLst>
              <a:ext uri="{FF2B5EF4-FFF2-40B4-BE49-F238E27FC236}">
                <a16:creationId xmlns:a16="http://schemas.microsoft.com/office/drawing/2014/main" id="{99EBC5F1-7BED-4E61-A03A-2F54A1A06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80" r="9021" b="-1"/>
          <a:stretch/>
        </p:blipFill>
        <p:spPr bwMode="auto">
          <a:xfrm>
            <a:off x="789146" y="2287255"/>
            <a:ext cx="3108960" cy="3063240"/>
          </a:xfrm>
          <a:prstGeom prst="rect">
            <a:avLst/>
          </a:prstGeom>
          <a:solidFill>
            <a:srgbClr val="FFFFFF"/>
          </a:solidFill>
        </p:spPr>
      </p:pic>
      <p:sp>
        <p:nvSpPr>
          <p:cNvPr id="22" name="Title 1">
            <a:extLst>
              <a:ext uri="{FF2B5EF4-FFF2-40B4-BE49-F238E27FC236}">
                <a16:creationId xmlns:a16="http://schemas.microsoft.com/office/drawing/2014/main" id="{03F3B938-FF24-4E4A-9786-C756FDC7C65A}"/>
              </a:ext>
            </a:extLst>
          </p:cNvPr>
          <p:cNvSpPr>
            <a:spLocks noGrp="1"/>
          </p:cNvSpPr>
          <p:nvPr>
            <p:ph type="title"/>
          </p:nvPr>
        </p:nvSpPr>
        <p:spPr>
          <a:xfrm>
            <a:off x="841248" y="552782"/>
            <a:ext cx="9489000" cy="1325563"/>
          </a:xfrm>
        </p:spPr>
        <p:txBody>
          <a:bodyPr/>
          <a:lstStyle/>
          <a:p>
            <a:r>
              <a:rPr lang="en-GB"/>
              <a:t>Our Staff</a:t>
            </a:r>
          </a:p>
        </p:txBody>
      </p:sp>
      <p:sp>
        <p:nvSpPr>
          <p:cNvPr id="19" name="Date Placeholder 6">
            <a:extLst>
              <a:ext uri="{FF2B5EF4-FFF2-40B4-BE49-F238E27FC236}">
                <a16:creationId xmlns:a16="http://schemas.microsoft.com/office/drawing/2014/main" id="{86BB9F89-E724-48AF-A11E-ADA76F2298A2}"/>
              </a:ext>
            </a:extLst>
          </p:cNvPr>
          <p:cNvSpPr>
            <a:spLocks noGrp="1"/>
          </p:cNvSpPr>
          <p:nvPr>
            <p:ph type="dt" sz="half" idx="10"/>
          </p:nvPr>
        </p:nvSpPr>
        <p:spPr/>
        <p:txBody>
          <a:bodyPr/>
          <a:lstStyle/>
          <a:p>
            <a:pPr>
              <a:spcAft>
                <a:spcPts val="600"/>
              </a:spcAft>
            </a:pPr>
            <a:r>
              <a:rPr lang="en-US"/>
              <a:t>9/3/20XX</a:t>
            </a:r>
          </a:p>
        </p:txBody>
      </p:sp>
      <p:sp>
        <p:nvSpPr>
          <p:cNvPr id="21" name="Footer Placeholder 7">
            <a:extLst>
              <a:ext uri="{FF2B5EF4-FFF2-40B4-BE49-F238E27FC236}">
                <a16:creationId xmlns:a16="http://schemas.microsoft.com/office/drawing/2014/main" id="{FD722CC1-17D5-4A06-A962-C4162A6122B5}"/>
              </a:ext>
            </a:extLst>
          </p:cNvPr>
          <p:cNvSpPr>
            <a:spLocks noGrp="1"/>
          </p:cNvSpPr>
          <p:nvPr>
            <p:ph type="ftr" sz="quarter" idx="11"/>
          </p:nvPr>
        </p:nvSpPr>
        <p:spPr/>
        <p:txBody>
          <a:bodyPr/>
          <a:lstStyle/>
          <a:p>
            <a:pPr>
              <a:spcAft>
                <a:spcPts val="600"/>
              </a:spcAft>
            </a:pPr>
            <a:r>
              <a:rPr lang="en-US"/>
              <a:t>Presentation Title</a:t>
            </a:r>
          </a:p>
        </p:txBody>
      </p:sp>
      <p:sp>
        <p:nvSpPr>
          <p:cNvPr id="18" name="Content Placeholder 2">
            <a:extLst>
              <a:ext uri="{FF2B5EF4-FFF2-40B4-BE49-F238E27FC236}">
                <a16:creationId xmlns:a16="http://schemas.microsoft.com/office/drawing/2014/main" id="{D5C4CC01-F783-41C6-B58F-31B45FAC7513}"/>
              </a:ext>
            </a:extLst>
          </p:cNvPr>
          <p:cNvSpPr txBox="1">
            <a:spLocks/>
          </p:cNvSpPr>
          <p:nvPr/>
        </p:nvSpPr>
        <p:spPr>
          <a:xfrm>
            <a:off x="436880" y="5947440"/>
            <a:ext cx="11755120" cy="651958"/>
          </a:xfrm>
          <a:prstGeom prst="rect">
            <a:avLst/>
          </a:prstGeom>
        </p:spPr>
        <p:txBody>
          <a:bodyPr vert="horz" lIns="91440" tIns="45720" rIns="91440" bIns="45720" rtlCol="0" anchor="ctr">
            <a:no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b="1"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b="1"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b="1"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9pPr>
          </a:lstStyle>
          <a:p>
            <a:pPr marL="0" indent="0">
              <a:buFont typeface="Arial" panose="020B0604020202020204" pitchFamily="34" charset="0"/>
              <a:buNone/>
            </a:pPr>
            <a:r>
              <a:rPr lang="en-US" sz="1600"/>
              <a:t>	Tracy Morris			     Alyson McMillan		          Jennifer Brown</a:t>
            </a:r>
          </a:p>
          <a:p>
            <a:pPr marL="0" indent="0">
              <a:buFont typeface="Arial" panose="020B0604020202020204" pitchFamily="34" charset="0"/>
              <a:buNone/>
            </a:pPr>
            <a:r>
              <a:rPr lang="en-US" sz="1600"/>
              <a:t>             Parents Advocate		                    Parents Advocate		          Project Assistant</a:t>
            </a:r>
          </a:p>
        </p:txBody>
      </p:sp>
      <p:sp>
        <p:nvSpPr>
          <p:cNvPr id="20" name="Title 1">
            <a:extLst>
              <a:ext uri="{FF2B5EF4-FFF2-40B4-BE49-F238E27FC236}">
                <a16:creationId xmlns:a16="http://schemas.microsoft.com/office/drawing/2014/main" id="{AE154B5C-2176-4500-9FE4-2C3153BAEB96}"/>
              </a:ext>
            </a:extLst>
          </p:cNvPr>
          <p:cNvSpPr txBox="1">
            <a:spLocks/>
          </p:cNvSpPr>
          <p:nvPr/>
        </p:nvSpPr>
        <p:spPr>
          <a:xfrm>
            <a:off x="838200" y="2766218"/>
            <a:ext cx="948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endParaRPr lang="en-GB"/>
          </a:p>
        </p:txBody>
      </p:sp>
      <p:pic>
        <p:nvPicPr>
          <p:cNvPr id="3" name="Picture 2" descr="A person wearing glasses&#10;&#10;Description automatically generated with low confidence">
            <a:extLst>
              <a:ext uri="{FF2B5EF4-FFF2-40B4-BE49-F238E27FC236}">
                <a16:creationId xmlns:a16="http://schemas.microsoft.com/office/drawing/2014/main" id="{B2D033DE-5437-4CD5-BEF8-BB2F9DA8760A}"/>
              </a:ext>
            </a:extLst>
          </p:cNvPr>
          <p:cNvPicPr>
            <a:picLocks noChangeAspect="1"/>
          </p:cNvPicPr>
          <p:nvPr/>
        </p:nvPicPr>
        <p:blipFill rotWithShape="1">
          <a:blip r:embed="rId3"/>
          <a:srcRect t="11103" b="10811"/>
          <a:stretch/>
        </p:blipFill>
        <p:spPr>
          <a:xfrm>
            <a:off x="8358233" y="2310983"/>
            <a:ext cx="2919367" cy="3039512"/>
          </a:xfrm>
          <a:prstGeom prst="rect">
            <a:avLst/>
          </a:prstGeom>
        </p:spPr>
      </p:pic>
      <p:pic>
        <p:nvPicPr>
          <p:cNvPr id="5122" name="Picture 2">
            <a:extLst>
              <a:ext uri="{FF2B5EF4-FFF2-40B4-BE49-F238E27FC236}">
                <a16:creationId xmlns:a16="http://schemas.microsoft.com/office/drawing/2014/main" id="{F16AD82C-89DD-49C0-AE3F-A84B9A69C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824" t="30138" r="29468" b="35495"/>
          <a:stretch>
            <a:fillRect/>
          </a:stretch>
        </p:blipFill>
        <p:spPr bwMode="auto">
          <a:xfrm>
            <a:off x="4751421" y="2305349"/>
            <a:ext cx="2753497" cy="30270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3372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B63DFE7-E901-4E05-8B12-BE456E980730}"/>
              </a:ext>
            </a:extLst>
          </p:cNvPr>
          <p:cNvSpPr>
            <a:spLocks noGrp="1"/>
          </p:cNvSpPr>
          <p:nvPr>
            <p:ph type="title"/>
          </p:nvPr>
        </p:nvSpPr>
        <p:spPr>
          <a:xfrm>
            <a:off x="559240" y="14526"/>
            <a:ext cx="9489000" cy="1325563"/>
          </a:xfrm>
        </p:spPr>
        <p:txBody>
          <a:bodyPr/>
          <a:lstStyle/>
          <a:p>
            <a:r>
              <a:rPr lang="en-GB"/>
              <a:t>Project Criteria</a:t>
            </a:r>
          </a:p>
        </p:txBody>
      </p:sp>
      <p:sp>
        <p:nvSpPr>
          <p:cNvPr id="31" name="Date Placeholder 4">
            <a:extLst>
              <a:ext uri="{FF2B5EF4-FFF2-40B4-BE49-F238E27FC236}">
                <a16:creationId xmlns:a16="http://schemas.microsoft.com/office/drawing/2014/main" id="{01A5D4BF-DFA7-41BA-9C02-D5A6F8E10BBA}"/>
              </a:ext>
            </a:extLst>
          </p:cNvPr>
          <p:cNvSpPr>
            <a:spLocks noGrp="1"/>
          </p:cNvSpPr>
          <p:nvPr>
            <p:ph type="dt" sz="half" idx="10"/>
          </p:nvPr>
        </p:nvSpPr>
        <p:spPr/>
        <p:txBody>
          <a:bodyPr/>
          <a:lstStyle/>
          <a:p>
            <a:pPr>
              <a:spcAft>
                <a:spcPts val="600"/>
              </a:spcAft>
            </a:pPr>
            <a:r>
              <a:rPr lang="en-US"/>
              <a:t>9/3/20XX</a:t>
            </a:r>
          </a:p>
        </p:txBody>
      </p:sp>
      <p:sp>
        <p:nvSpPr>
          <p:cNvPr id="26" name="Footer Placeholder 25">
            <a:extLst>
              <a:ext uri="{FF2B5EF4-FFF2-40B4-BE49-F238E27FC236}">
                <a16:creationId xmlns:a16="http://schemas.microsoft.com/office/drawing/2014/main" id="{0E469817-940E-4A7E-82D2-9FC9B4D3AA33}"/>
              </a:ext>
            </a:extLst>
          </p:cNvPr>
          <p:cNvSpPr>
            <a:spLocks noGrp="1"/>
          </p:cNvSpPr>
          <p:nvPr>
            <p:ph type="ftr" sz="quarter" idx="11"/>
          </p:nvPr>
        </p:nvSpPr>
        <p:spPr/>
        <p:txBody>
          <a:bodyPr anchor="ctr">
            <a:normAutofit/>
          </a:bodyPr>
          <a:lstStyle/>
          <a:p>
            <a:pPr>
              <a:spcAft>
                <a:spcPts val="600"/>
              </a:spcAft>
            </a:pPr>
            <a:r>
              <a:rPr lang="en-US"/>
              <a:t>Presentation Title</a:t>
            </a:r>
          </a:p>
        </p:txBody>
      </p:sp>
      <p:sp>
        <p:nvSpPr>
          <p:cNvPr id="33" name="Slide Number Placeholder 6">
            <a:extLst>
              <a:ext uri="{FF2B5EF4-FFF2-40B4-BE49-F238E27FC236}">
                <a16:creationId xmlns:a16="http://schemas.microsoft.com/office/drawing/2014/main" id="{E5242A84-D35C-40E9-A9ED-845F0A5657D5}"/>
              </a:ext>
            </a:extLst>
          </p:cNvPr>
          <p:cNvSpPr>
            <a:spLocks noGrp="1"/>
          </p:cNvSpPr>
          <p:nvPr>
            <p:ph type="sldNum" sz="quarter" idx="12"/>
          </p:nvPr>
        </p:nvSpPr>
        <p:spPr/>
        <p:txBody>
          <a:bodyPr/>
          <a:lstStyle/>
          <a:p>
            <a:pPr>
              <a:spcAft>
                <a:spcPts val="600"/>
              </a:spcAft>
            </a:pPr>
            <a:fld id="{B9713C8C-8E70-45D5-AE59-23E60168254E}" type="slidenum">
              <a:rPr lang="en-US" smtClean="0"/>
              <a:pPr>
                <a:spcAft>
                  <a:spcPts val="600"/>
                </a:spcAft>
              </a:pPr>
              <a:t>9</a:t>
            </a:fld>
            <a:endParaRPr lang="en-US"/>
          </a:p>
        </p:txBody>
      </p:sp>
      <p:sp>
        <p:nvSpPr>
          <p:cNvPr id="19" name="TextBox 18">
            <a:extLst>
              <a:ext uri="{FF2B5EF4-FFF2-40B4-BE49-F238E27FC236}">
                <a16:creationId xmlns:a16="http://schemas.microsoft.com/office/drawing/2014/main" id="{3468CD41-7769-456C-AB22-47298CA03380}"/>
              </a:ext>
            </a:extLst>
          </p:cNvPr>
          <p:cNvSpPr txBox="1"/>
          <p:nvPr/>
        </p:nvSpPr>
        <p:spPr>
          <a:xfrm>
            <a:off x="455930" y="1865889"/>
            <a:ext cx="11602720" cy="1200329"/>
          </a:xfrm>
          <a:prstGeom prst="rect">
            <a:avLst/>
          </a:prstGeom>
          <a:noFill/>
        </p:spPr>
        <p:txBody>
          <a:bodyPr wrap="square" rtlCol="0">
            <a:spAutoFit/>
          </a:bodyPr>
          <a:lstStyle/>
          <a:p>
            <a:pPr marL="285750" indent="-285750">
              <a:buFont typeface="Arial" panose="020B0604020202020204" pitchFamily="34" charset="0"/>
              <a:buChar char="•"/>
            </a:pPr>
            <a:r>
              <a:rPr lang="en-GB"/>
              <a:t>Has a learning disability</a:t>
            </a:r>
          </a:p>
          <a:p>
            <a:pPr marL="285750" indent="-285750">
              <a:buFont typeface="Arial" panose="020B0604020202020204" pitchFamily="34" charset="0"/>
              <a:buChar char="•"/>
            </a:pPr>
            <a:r>
              <a:rPr lang="en-GB"/>
              <a:t>Is over 18</a:t>
            </a:r>
          </a:p>
          <a:p>
            <a:pPr marL="285750" indent="-285750">
              <a:buFont typeface="Arial" panose="020B0604020202020204" pitchFamily="34" charset="0"/>
              <a:buChar char="•"/>
            </a:pPr>
            <a:r>
              <a:rPr lang="en-GB"/>
              <a:t>Lives in South Birmingham</a:t>
            </a:r>
          </a:p>
          <a:p>
            <a:pPr marL="285750" indent="-285750">
              <a:buFont typeface="Arial" panose="020B0604020202020204" pitchFamily="34" charset="0"/>
              <a:buChar char="•"/>
            </a:pPr>
            <a:r>
              <a:rPr lang="en-GB"/>
              <a:t>Is pregnant, a new mom or has a child/children under 5</a:t>
            </a:r>
          </a:p>
        </p:txBody>
      </p:sp>
      <p:sp>
        <p:nvSpPr>
          <p:cNvPr id="7" name="Title 1">
            <a:extLst>
              <a:ext uri="{FF2B5EF4-FFF2-40B4-BE49-F238E27FC236}">
                <a16:creationId xmlns:a16="http://schemas.microsoft.com/office/drawing/2014/main" id="{ABEC2647-AC6A-4CD3-AE22-B76F9275C4F2}"/>
              </a:ext>
            </a:extLst>
          </p:cNvPr>
          <p:cNvSpPr txBox="1">
            <a:spLocks/>
          </p:cNvSpPr>
          <p:nvPr/>
        </p:nvSpPr>
        <p:spPr>
          <a:xfrm>
            <a:off x="559240" y="2632889"/>
            <a:ext cx="9489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i="1" kern="1200">
                <a:solidFill>
                  <a:schemeClr val="tx1"/>
                </a:solidFill>
                <a:latin typeface="+mj-lt"/>
                <a:ea typeface="+mj-ea"/>
                <a:cs typeface="+mj-cs"/>
              </a:defRPr>
            </a:lvl1pPr>
          </a:lstStyle>
          <a:p>
            <a:r>
              <a:rPr lang="en-GB"/>
              <a:t>Referral</a:t>
            </a:r>
          </a:p>
        </p:txBody>
      </p:sp>
      <p:sp>
        <p:nvSpPr>
          <p:cNvPr id="9" name="TextBox 8">
            <a:extLst>
              <a:ext uri="{FF2B5EF4-FFF2-40B4-BE49-F238E27FC236}">
                <a16:creationId xmlns:a16="http://schemas.microsoft.com/office/drawing/2014/main" id="{07BDAA8D-0D78-4D82-8C98-3FC2A516A7EE}"/>
              </a:ext>
            </a:extLst>
          </p:cNvPr>
          <p:cNvSpPr txBox="1"/>
          <p:nvPr/>
        </p:nvSpPr>
        <p:spPr>
          <a:xfrm>
            <a:off x="559239" y="4292123"/>
            <a:ext cx="10708835" cy="1477328"/>
          </a:xfrm>
          <a:prstGeom prst="rect">
            <a:avLst/>
          </a:prstGeom>
          <a:noFill/>
        </p:spPr>
        <p:txBody>
          <a:bodyPr wrap="square" lIns="91440" tIns="45720" rIns="91440" bIns="45720" anchor="t">
            <a:spAutoFit/>
          </a:bodyPr>
          <a:lstStyle/>
          <a:p>
            <a:r>
              <a:rPr lang="en-GB"/>
              <a:t>If you would like to make a referral, please go to our website – </a:t>
            </a:r>
            <a:r>
              <a:rPr lang="en-GB">
                <a:hlinkClick r:id="rId2"/>
              </a:rPr>
              <a:t>www.casba.co.uk</a:t>
            </a:r>
            <a:r>
              <a:rPr lang="en-GB"/>
              <a:t> and fill in the referral form.</a:t>
            </a:r>
          </a:p>
          <a:p>
            <a:endParaRPr lang="en-GB"/>
          </a:p>
          <a:p>
            <a:r>
              <a:rPr lang="en-GB"/>
              <a:t>If you do not have access to the internet, please call 0121 475 0777 and speak to Tracy or Alyson.</a:t>
            </a:r>
          </a:p>
        </p:txBody>
      </p:sp>
    </p:spTree>
    <p:extLst>
      <p:ext uri="{BB962C8B-B14F-4D97-AF65-F5344CB8AC3E}">
        <p14:creationId xmlns:p14="http://schemas.microsoft.com/office/powerpoint/2010/main" val="1859373901"/>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F8C061FF79E40848A7BC4274EACCD" ma:contentTypeVersion="7" ma:contentTypeDescription="Create a new document." ma:contentTypeScope="" ma:versionID="18d805032985cd09871ddcf6bf12a870">
  <xsd:schema xmlns:xsd="http://www.w3.org/2001/XMLSchema" xmlns:xs="http://www.w3.org/2001/XMLSchema" xmlns:p="http://schemas.microsoft.com/office/2006/metadata/properties" xmlns:ns3="7cbe7e14-22da-49a5-91ad-16a3f3a746e8" xmlns:ns4="95de0e40-56ac-4fd7-9b5b-5fbfc03c4b97" targetNamespace="http://schemas.microsoft.com/office/2006/metadata/properties" ma:root="true" ma:fieldsID="201dcb27546792c178a223a355c2c9c7" ns3:_="" ns4:_="">
    <xsd:import namespace="7cbe7e14-22da-49a5-91ad-16a3f3a746e8"/>
    <xsd:import namespace="95de0e40-56ac-4fd7-9b5b-5fbfc03c4b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e7e14-22da-49a5-91ad-16a3f3a746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de0e40-56ac-4fd7-9b5b-5fbfc03c4b9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95de0e40-56ac-4fd7-9b5b-5fbfc03c4b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9F4B5-801E-4931-AD07-252B8D26C333}">
  <ds:schemaRefs>
    <ds:schemaRef ds:uri="7cbe7e14-22da-49a5-91ad-16a3f3a746e8"/>
    <ds:schemaRef ds:uri="95de0e40-56ac-4fd7-9b5b-5fbfc03c4b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FCC198-DBFA-46B2-A241-8E3888E63670}">
  <ds:schemaRefs>
    <ds:schemaRef ds:uri="http://purl.org/dc/terms/"/>
    <ds:schemaRef ds:uri="95de0e40-56ac-4fd7-9b5b-5fbfc03c4b9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cbe7e14-22da-49a5-91ad-16a3f3a746e8"/>
    <ds:schemaRef ds:uri="http://www.w3.org/XML/1998/namespace"/>
    <ds:schemaRef ds:uri="http://purl.org/dc/dcmitype/"/>
  </ds:schemaRefs>
</ds:datastoreItem>
</file>

<file path=customXml/itemProps3.xml><?xml version="1.0" encoding="utf-8"?>
<ds:datastoreItem xmlns:ds="http://schemas.openxmlformats.org/officeDocument/2006/customXml" ds:itemID="{C0DCE9DA-F7FD-45FA-83B7-D9813A442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772</Words>
  <Application>Microsoft Office PowerPoint</Application>
  <PresentationFormat>Widescreen</PresentationFormat>
  <Paragraphs>77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Elephant</vt:lpstr>
      <vt:lpstr>Segoe UI</vt:lpstr>
      <vt:lpstr>Brush</vt:lpstr>
      <vt:lpstr>Pregnancy to Parenthood Project </vt:lpstr>
      <vt:lpstr>PowerPoint Presentation</vt:lpstr>
      <vt:lpstr>  The next step………..</vt:lpstr>
      <vt:lpstr>PowerPoint Presentation</vt:lpstr>
      <vt:lpstr>The Project will offer</vt:lpstr>
      <vt:lpstr>Voices of the Parent’s Training</vt:lpstr>
      <vt:lpstr>Voices of the parent’s – the next step..</vt:lpstr>
      <vt:lpstr>Our Staff</vt:lpstr>
      <vt:lpstr>Project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to Parenthood Project</dc:title>
  <dc:creator>Tracy Morris</dc:creator>
  <cp:lastModifiedBy>Helen Morris</cp:lastModifiedBy>
  <cp:revision>5</cp:revision>
  <dcterms:created xsi:type="dcterms:W3CDTF">2022-01-25T12:37:37Z</dcterms:created>
  <dcterms:modified xsi:type="dcterms:W3CDTF">2022-07-06T13:27:20Z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0x010100EEEF8C061FF79E40848A7BC4274EACCD</vt:lpwstr>
  </property>
</Properties>
</file>